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58" r:id="rId6"/>
    <p:sldId id="276" r:id="rId7"/>
    <p:sldId id="277" r:id="rId8"/>
    <p:sldId id="278" r:id="rId9"/>
    <p:sldId id="279" r:id="rId10"/>
    <p:sldId id="269" r:id="rId11"/>
    <p:sldId id="270" r:id="rId12"/>
    <p:sldId id="274" r:id="rId13"/>
    <p:sldId id="275" r:id="rId14"/>
    <p:sldId id="271" r:id="rId1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1180" y="-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9CD7-9FE5-429F-B9E0-AA1946CCC9BD}" type="datetimeFigureOut">
              <a:rPr lang="sv-SE" smtClean="0"/>
              <a:t>2020-06-01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C2188-90C9-4DE2-9CC5-BA3A554B76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38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141649" y="1360801"/>
            <a:ext cx="737370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800" b="1" baseline="0">
                <a:solidFill>
                  <a:schemeClr val="accent1"/>
                </a:solidFill>
              </a:defRPr>
            </a:lvl1pPr>
          </a:lstStyle>
          <a:p>
            <a:r>
              <a:rPr lang="sv-SE"/>
              <a:t>Stor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141650" y="2208554"/>
            <a:ext cx="7373701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73614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4630500" y="2241462"/>
            <a:ext cx="38853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12"/>
          <p:cNvSpPr>
            <a:spLocks noGrp="1"/>
          </p:cNvSpPr>
          <p:nvPr>
            <p:ph type="pic" sz="quarter" idx="15"/>
          </p:nvPr>
        </p:nvSpPr>
        <p:spPr>
          <a:xfrm>
            <a:off x="629100" y="2235600"/>
            <a:ext cx="38853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260955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101" y="1540800"/>
            <a:ext cx="7886249" cy="574296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101" y="2235600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100" y="3180016"/>
            <a:ext cx="3869100" cy="300964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30500" y="2235599"/>
            <a:ext cx="3869100" cy="82391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30500" y="3180014"/>
            <a:ext cx="3869100" cy="300964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234899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629100" y="1540800"/>
            <a:ext cx="7896659" cy="7368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443666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99248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3438000"/>
            <a:ext cx="9144000" cy="3420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208554"/>
            <a:ext cx="7372350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 hasCustomPrompt="1"/>
          </p:nvPr>
        </p:nvSpPr>
        <p:spPr>
          <a:xfrm>
            <a:off x="1143000" y="1360799"/>
            <a:ext cx="7372351" cy="6912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sv-SE"/>
              <a:t>Stor rubrik</a:t>
            </a:r>
          </a:p>
        </p:txBody>
      </p:sp>
      <p:pic>
        <p:nvPicPr>
          <p:cNvPr id="7" name="107192D2-3778-4ECE-8BEC-1F42874D3F29" descr="759C4F0E-5528-4626-A835-687661AA8F96@familjenpangea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000" y="360000"/>
            <a:ext cx="1566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52219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pla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>
          <a:xfrm>
            <a:off x="0" y="3474720"/>
            <a:ext cx="9144000" cy="34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1143001" y="1359582"/>
            <a:ext cx="737235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800" b="1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Stor rubrik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143001" y="2208554"/>
            <a:ext cx="7372349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83890735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0" y="1540801"/>
            <a:ext cx="7912894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9100" y="2237130"/>
            <a:ext cx="7912894" cy="3836963"/>
          </a:xfrm>
        </p:spPr>
        <p:txBody>
          <a:bodyPr/>
          <a:lstStyle>
            <a:lvl1pPr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332533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42100" y="3020400"/>
            <a:ext cx="7373700" cy="111784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142100" y="4589464"/>
            <a:ext cx="7373700" cy="110795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094203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2358000"/>
            <a:ext cx="9144000" cy="45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142100" y="3021178"/>
            <a:ext cx="7373700" cy="1382378"/>
          </a:xfrm>
        </p:spPr>
        <p:txBody>
          <a:bodyPr anchor="t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/>
              <a:t>Avsnittsrubrik</a:t>
            </a:r>
          </a:p>
        </p:txBody>
      </p:sp>
    </p:spTree>
    <p:extLst>
      <p:ext uri="{BB962C8B-B14F-4D97-AF65-F5344CB8AC3E}">
        <p14:creationId xmlns:p14="http://schemas.microsoft.com/office/powerpoint/2010/main" val="287335752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9100" y="2234709"/>
            <a:ext cx="3885300" cy="394225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30500" y="2235600"/>
            <a:ext cx="3885300" cy="39420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727313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9100" y="2234709"/>
            <a:ext cx="3885300" cy="394225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diagram 10"/>
          <p:cNvSpPr>
            <a:spLocks noGrp="1"/>
          </p:cNvSpPr>
          <p:nvPr>
            <p:ph type="chart" sz="quarter" idx="13"/>
          </p:nvPr>
        </p:nvSpPr>
        <p:spPr>
          <a:xfrm>
            <a:off x="4630500" y="2234963"/>
            <a:ext cx="3885300" cy="3942000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499298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9100" y="2235599"/>
            <a:ext cx="3885300" cy="394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Bildtext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4630499" y="2235599"/>
            <a:ext cx="38853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491917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07192D2-3778-4ECE-8BEC-1F42874D3F29" descr="759C4F0E-5528-4626-A835-687661AA8F96@familjenpangea"/>
          <p:cNvPicPr>
            <a:picLocks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000" y="360000"/>
            <a:ext cx="1566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143001" y="1542416"/>
            <a:ext cx="7372349" cy="6521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143000" y="2237130"/>
            <a:ext cx="7372350" cy="3836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5778000" y="6356351"/>
            <a:ext cx="1147399" cy="360000"/>
          </a:xfrm>
          <a:prstGeom prst="rect">
            <a:avLst/>
          </a:prstGeom>
        </p:spPr>
        <p:txBody>
          <a:bodyPr vert="horz" lIns="36000" tIns="45720" rIns="9000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2D44CBEE-E6DE-47E3-981B-80C11ECF5B1C}" type="datetimeFigureOut">
              <a:rPr lang="sv-SE" smtClean="0"/>
              <a:pPr/>
              <a:t>2020-06-01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59000" y="6357600"/>
            <a:ext cx="2554165" cy="360000"/>
          </a:xfrm>
          <a:prstGeom prst="rect">
            <a:avLst/>
          </a:prstGeom>
        </p:spPr>
        <p:txBody>
          <a:bodyPr vert="horz" lIns="10800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67950" y="6356350"/>
            <a:ext cx="1147400" cy="36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29100" y="6356349"/>
            <a:ext cx="2057400" cy="365125"/>
          </a:xfrm>
          <a:prstGeom prst="rect">
            <a:avLst/>
          </a:prstGeom>
          <a:noFill/>
        </p:spPr>
        <p:txBody>
          <a:bodyPr wrap="square" lIns="36000" rtlCol="0" anchor="ctr" anchorCtr="0">
            <a:noAutofit/>
          </a:bodyPr>
          <a:lstStyle/>
          <a:p>
            <a:r>
              <a:rPr lang="sv-SE" sz="1200">
                <a:latin typeface="Arial" panose="020B0604020202020204" pitchFamily="34" charset="0"/>
                <a:cs typeface="Arial" panose="020B0604020202020204" pitchFamily="34" charset="0"/>
              </a:rPr>
              <a:t>Mittuniversitetet</a:t>
            </a:r>
          </a:p>
        </p:txBody>
      </p:sp>
      <p:cxnSp>
        <p:nvCxnSpPr>
          <p:cNvPr id="9" name="Rak 8"/>
          <p:cNvCxnSpPr/>
          <p:nvPr userDrawn="1"/>
        </p:nvCxnSpPr>
        <p:spPr>
          <a:xfrm>
            <a:off x="639036" y="6310166"/>
            <a:ext cx="7884000" cy="0"/>
          </a:xfrm>
          <a:prstGeom prst="line">
            <a:avLst/>
          </a:prstGeom>
          <a:ln w="31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0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0" r:id="rId4"/>
    <p:sldLayoutId id="2147483651" r:id="rId5"/>
    <p:sldLayoutId id="2147483662" r:id="rId6"/>
    <p:sldLayoutId id="2147483652" r:id="rId7"/>
    <p:sldLayoutId id="2147483665" r:id="rId8"/>
    <p:sldLayoutId id="2147483663" r:id="rId9"/>
    <p:sldLayoutId id="2147483664" r:id="rId10"/>
    <p:sldLayoutId id="2147483653" r:id="rId11"/>
    <p:sldLayoutId id="2147483654" r:id="rId12"/>
    <p:sldLayoutId id="2147483655" r:id="rId13"/>
  </p:sldLayoutIdLst>
  <p:hf hdr="0" ftr="0" dt="0"/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1094" userDrawn="1">
          <p15:clr>
            <a:srgbClr val="F26B43"/>
          </p15:clr>
        </p15:guide>
        <p15:guide id="4" orient="horz" pos="1480" userDrawn="1">
          <p15:clr>
            <a:srgbClr val="F26B43"/>
          </p15:clr>
        </p15:guide>
        <p15:guide id="5" pos="3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remoteapp.miun.se/RDWeb/Feed/webfeed.aspx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206303" y="1370037"/>
            <a:ext cx="7373700" cy="745090"/>
          </a:xfrm>
        </p:spPr>
        <p:txBody>
          <a:bodyPr/>
          <a:lstStyle/>
          <a:p>
            <a:r>
              <a:rPr lang="da-DK" dirty="0"/>
              <a:t>Install </a:t>
            </a:r>
            <a:r>
              <a:rPr lang="sv-SE" dirty="0" err="1"/>
              <a:t>two</a:t>
            </a:r>
            <a:r>
              <a:rPr lang="sv-SE" dirty="0"/>
              <a:t>-factor </a:t>
            </a:r>
            <a:r>
              <a:rPr lang="sv-SE" dirty="0" err="1"/>
              <a:t>verification</a:t>
            </a:r>
            <a:r>
              <a:rPr lang="sv-SE" dirty="0"/>
              <a:t> </a:t>
            </a:r>
            <a:endParaRPr lang="da-DK" dirty="0"/>
          </a:p>
        </p:txBody>
      </p:sp>
      <p:sp>
        <p:nvSpPr>
          <p:cNvPr id="3" name="Rubrik 1"/>
          <p:cNvSpPr txBox="1">
            <a:spLocks/>
          </p:cNvSpPr>
          <p:nvPr/>
        </p:nvSpPr>
        <p:spPr>
          <a:xfrm>
            <a:off x="1206302" y="2649167"/>
            <a:ext cx="6838571" cy="16826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8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800" b="0" dirty="0">
                <a:solidFill>
                  <a:schemeClr val="tx1"/>
                </a:solidFill>
              </a:rPr>
              <a:t>To access your </a:t>
            </a:r>
            <a:r>
              <a:rPr lang="sv-SE" sz="1800" b="0" dirty="0" err="1">
                <a:solidFill>
                  <a:schemeClr val="tx1"/>
                </a:solidFill>
              </a:rPr>
              <a:t>accounts</a:t>
            </a:r>
            <a:r>
              <a:rPr lang="sv-SE" sz="1800" b="0" dirty="0">
                <a:solidFill>
                  <a:schemeClr val="tx1"/>
                </a:solidFill>
              </a:rPr>
              <a:t> more </a:t>
            </a:r>
            <a:r>
              <a:rPr lang="sv-SE" sz="1800" b="0" dirty="0" err="1">
                <a:solidFill>
                  <a:schemeClr val="tx1"/>
                </a:solidFill>
              </a:rPr>
              <a:t>securely</a:t>
            </a:r>
            <a:r>
              <a:rPr lang="sv-SE" sz="1800" b="0" dirty="0">
                <a:solidFill>
                  <a:schemeClr val="tx1"/>
                </a:solidFill>
              </a:rPr>
              <a:t>, we are </a:t>
            </a:r>
            <a:r>
              <a:rPr lang="sv-SE" sz="1800" b="0" dirty="0" err="1">
                <a:solidFill>
                  <a:schemeClr val="tx1"/>
                </a:solidFill>
              </a:rPr>
              <a:t>introducing</a:t>
            </a:r>
            <a:r>
              <a:rPr lang="sv-SE" sz="1800" b="0" dirty="0">
                <a:solidFill>
                  <a:schemeClr val="tx1"/>
                </a:solidFill>
              </a:rPr>
              <a:t> an </a:t>
            </a:r>
            <a:r>
              <a:rPr lang="sv-SE" sz="1800" b="0" dirty="0" err="1">
                <a:solidFill>
                  <a:schemeClr val="tx1"/>
                </a:solidFill>
              </a:rPr>
              <a:t>additional</a:t>
            </a:r>
            <a:r>
              <a:rPr lang="sv-SE" sz="1800" b="0" dirty="0">
                <a:solidFill>
                  <a:schemeClr val="tx1"/>
                </a:solidFill>
              </a:rPr>
              <a:t> </a:t>
            </a:r>
            <a:r>
              <a:rPr lang="sv-SE" sz="1800" b="0" dirty="0" err="1">
                <a:solidFill>
                  <a:schemeClr val="tx1"/>
                </a:solidFill>
              </a:rPr>
              <a:t>security</a:t>
            </a:r>
            <a:r>
              <a:rPr lang="sv-SE" sz="1800" b="0" dirty="0">
                <a:solidFill>
                  <a:schemeClr val="tx1"/>
                </a:solidFill>
              </a:rPr>
              <a:t> step, </a:t>
            </a:r>
            <a:r>
              <a:rPr lang="sv-SE" sz="1800" dirty="0" err="1">
                <a:solidFill>
                  <a:schemeClr val="tx1"/>
                </a:solidFill>
              </a:rPr>
              <a:t>two</a:t>
            </a:r>
            <a:r>
              <a:rPr lang="sv-SE" sz="1800" dirty="0">
                <a:solidFill>
                  <a:schemeClr val="tx1"/>
                </a:solidFill>
              </a:rPr>
              <a:t>-factor </a:t>
            </a:r>
            <a:r>
              <a:rPr lang="sv-SE" sz="1800" dirty="0" err="1">
                <a:solidFill>
                  <a:schemeClr val="tx1"/>
                </a:solidFill>
              </a:rPr>
              <a:t>verification</a:t>
            </a:r>
            <a:r>
              <a:rPr lang="sv-SE" sz="1800" b="0" dirty="0">
                <a:solidFill>
                  <a:schemeClr val="tx1"/>
                </a:solidFill>
              </a:rPr>
              <a:t>, </a:t>
            </a:r>
            <a:r>
              <a:rPr lang="sv-SE" sz="1800" b="0" dirty="0" err="1">
                <a:solidFill>
                  <a:schemeClr val="tx1"/>
                </a:solidFill>
              </a:rPr>
              <a:t>which</a:t>
            </a:r>
            <a:r>
              <a:rPr lang="sv-SE" sz="1800" b="0" dirty="0">
                <a:solidFill>
                  <a:schemeClr val="tx1"/>
                </a:solidFill>
              </a:rPr>
              <a:t> makes it </a:t>
            </a:r>
            <a:r>
              <a:rPr lang="sv-SE" sz="1800" b="0" dirty="0" err="1">
                <a:solidFill>
                  <a:schemeClr val="tx1"/>
                </a:solidFill>
              </a:rPr>
              <a:t>harder</a:t>
            </a:r>
            <a:r>
              <a:rPr lang="sv-SE" sz="1800" b="0" dirty="0">
                <a:solidFill>
                  <a:schemeClr val="tx1"/>
                </a:solidFill>
              </a:rPr>
              <a:t> for hackers to break in to your </a:t>
            </a:r>
            <a:r>
              <a:rPr lang="sv-SE" sz="1800" b="0" dirty="0" err="1">
                <a:solidFill>
                  <a:schemeClr val="tx1"/>
                </a:solidFill>
              </a:rPr>
              <a:t>account</a:t>
            </a:r>
            <a:r>
              <a:rPr lang="sv-SE" sz="1800" b="0" dirty="0">
                <a:solidFill>
                  <a:schemeClr val="tx1"/>
                </a:solidFill>
              </a:rPr>
              <a:t> to access your </a:t>
            </a:r>
            <a:r>
              <a:rPr lang="sv-SE" sz="1800" b="0" dirty="0" err="1">
                <a:solidFill>
                  <a:schemeClr val="tx1"/>
                </a:solidFill>
              </a:rPr>
              <a:t>documents</a:t>
            </a:r>
            <a:r>
              <a:rPr lang="sv-SE" sz="1800" b="0" dirty="0">
                <a:solidFill>
                  <a:schemeClr val="tx1"/>
                </a:solidFill>
              </a:rPr>
              <a:t> and information. To </a:t>
            </a:r>
            <a:r>
              <a:rPr lang="sv-SE" sz="1800" b="0" dirty="0" err="1">
                <a:solidFill>
                  <a:schemeClr val="tx1"/>
                </a:solidFill>
              </a:rPr>
              <a:t>install</a:t>
            </a:r>
            <a:r>
              <a:rPr lang="sv-SE" sz="1800" b="0" dirty="0">
                <a:solidFill>
                  <a:schemeClr val="tx1"/>
                </a:solidFill>
              </a:rPr>
              <a:t> it you need your computer and your mobile.</a:t>
            </a:r>
          </a:p>
          <a:p>
            <a:endParaRPr lang="sv-SE" sz="1800" b="0" dirty="0">
              <a:solidFill>
                <a:schemeClr val="tx1"/>
              </a:solidFill>
              <a:latin typeface="+mn-lt"/>
              <a:cs typeface="Arial"/>
            </a:endParaRPr>
          </a:p>
          <a:p>
            <a:r>
              <a:rPr lang="sv-SE" sz="1800" b="0" dirty="0">
                <a:solidFill>
                  <a:schemeClr val="tx1"/>
                </a:solidFill>
                <a:cs typeface="Arial"/>
              </a:rPr>
              <a:t>The installation is </a:t>
            </a:r>
            <a:r>
              <a:rPr lang="sv-SE" sz="1800" b="0" dirty="0" err="1">
                <a:solidFill>
                  <a:schemeClr val="tx1"/>
                </a:solidFill>
                <a:cs typeface="Arial"/>
              </a:rPr>
              <a:t>done</a:t>
            </a:r>
            <a:r>
              <a:rPr lang="sv-SE" sz="1800" b="0" dirty="0">
                <a:solidFill>
                  <a:schemeClr val="tx1"/>
                </a:solidFill>
                <a:cs typeface="Arial"/>
              </a:rPr>
              <a:t> in </a:t>
            </a:r>
            <a:r>
              <a:rPr lang="sv-SE" sz="1800" b="0" dirty="0" err="1">
                <a:solidFill>
                  <a:schemeClr val="tx1"/>
                </a:solidFill>
                <a:cs typeface="Arial"/>
              </a:rPr>
              <a:t>two</a:t>
            </a:r>
            <a:r>
              <a:rPr lang="sv-SE" sz="1800" b="0" dirty="0">
                <a:solidFill>
                  <a:schemeClr val="tx1"/>
                </a:solidFill>
                <a:cs typeface="Arial"/>
              </a:rPr>
              <a:t> steps:</a:t>
            </a:r>
          </a:p>
          <a:p>
            <a:endParaRPr lang="sv-SE" sz="1800" b="0" dirty="0">
              <a:solidFill>
                <a:schemeClr val="tx1"/>
              </a:solidFill>
              <a:cs typeface="Arial"/>
            </a:endParaRPr>
          </a:p>
          <a:p>
            <a:pPr marL="342900" indent="-342900">
              <a:buAutoNum type="arabicPeriod"/>
            </a:pPr>
            <a:r>
              <a:rPr lang="sv-SE" sz="1800" b="0" dirty="0" err="1">
                <a:solidFill>
                  <a:schemeClr val="tx1"/>
                </a:solidFill>
                <a:cs typeface="Arial"/>
              </a:rPr>
              <a:t>Download</a:t>
            </a:r>
            <a:r>
              <a:rPr lang="sv-SE" sz="1800" b="0" dirty="0">
                <a:solidFill>
                  <a:schemeClr val="tx1"/>
                </a:solidFill>
                <a:cs typeface="Arial"/>
              </a:rPr>
              <a:t> and </a:t>
            </a:r>
            <a:r>
              <a:rPr lang="sv-SE" sz="1800" b="0" dirty="0" err="1">
                <a:solidFill>
                  <a:schemeClr val="tx1"/>
                </a:solidFill>
                <a:cs typeface="Arial"/>
              </a:rPr>
              <a:t>install</a:t>
            </a:r>
            <a:r>
              <a:rPr lang="sv-SE" sz="1800" b="0" dirty="0">
                <a:solidFill>
                  <a:schemeClr val="tx1"/>
                </a:solidFill>
                <a:cs typeface="Arial"/>
              </a:rPr>
              <a:t> the Microsoft </a:t>
            </a:r>
            <a:r>
              <a:rPr lang="sv-SE" sz="1800" b="0" dirty="0" err="1">
                <a:solidFill>
                  <a:schemeClr val="tx1"/>
                </a:solidFill>
                <a:cs typeface="Arial"/>
              </a:rPr>
              <a:t>Authenticator</a:t>
            </a:r>
            <a:r>
              <a:rPr lang="sv-SE" sz="1800" b="0" dirty="0">
                <a:solidFill>
                  <a:schemeClr val="tx1"/>
                </a:solidFill>
                <a:cs typeface="Arial"/>
              </a:rPr>
              <a:t> app to your mobile</a:t>
            </a:r>
          </a:p>
          <a:p>
            <a:pPr marL="342900" indent="-342900">
              <a:buAutoNum type="arabicPeriod"/>
            </a:pPr>
            <a:r>
              <a:rPr lang="sv-SE" sz="1800" b="0" dirty="0" err="1">
                <a:solidFill>
                  <a:schemeClr val="tx1"/>
                </a:solidFill>
                <a:cs typeface="Arial"/>
              </a:rPr>
              <a:t>Add</a:t>
            </a:r>
            <a:r>
              <a:rPr lang="sv-SE" sz="1800" b="0" dirty="0">
                <a:solidFill>
                  <a:schemeClr val="tx1"/>
                </a:solidFill>
                <a:cs typeface="Arial"/>
              </a:rPr>
              <a:t> your Miun </a:t>
            </a:r>
            <a:r>
              <a:rPr lang="sv-SE" sz="1800" b="0" dirty="0" err="1">
                <a:solidFill>
                  <a:schemeClr val="tx1"/>
                </a:solidFill>
                <a:cs typeface="Arial"/>
              </a:rPr>
              <a:t>account</a:t>
            </a:r>
            <a:r>
              <a:rPr lang="sv-SE" sz="1800" b="0" dirty="0">
                <a:solidFill>
                  <a:schemeClr val="tx1"/>
                </a:solidFill>
                <a:cs typeface="Arial"/>
              </a:rPr>
              <a:t> to your app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1F1F2-4338-4ED3-919A-3EA242D85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905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5371797" y="3155507"/>
            <a:ext cx="36582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your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phone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number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approve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via the app.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Please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your private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phone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number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case you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lose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your work mobile.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Bildobjekt 10"/>
          <p:cNvPicPr/>
          <p:nvPr/>
        </p:nvPicPr>
        <p:blipFill>
          <a:blip r:embed="rId2"/>
          <a:stretch>
            <a:fillRect/>
          </a:stretch>
        </p:blipFill>
        <p:spPr>
          <a:xfrm>
            <a:off x="764989" y="4876800"/>
            <a:ext cx="1820896" cy="10480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Nedåtpil 11"/>
          <p:cNvSpPr/>
          <p:nvPr/>
        </p:nvSpPr>
        <p:spPr>
          <a:xfrm rot="5400000" flipH="1">
            <a:off x="2419629" y="5157835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1"/>
          <p:cNvGrpSpPr/>
          <p:nvPr/>
        </p:nvGrpSpPr>
        <p:grpSpPr>
          <a:xfrm>
            <a:off x="539016" y="1079123"/>
            <a:ext cx="4686127" cy="3427563"/>
            <a:chOff x="764988" y="2106452"/>
            <a:chExt cx="3354882" cy="2186480"/>
          </a:xfrm>
        </p:grpSpPr>
        <p:pic>
          <p:nvPicPr>
            <p:cNvPr id="8" name="Bildobjekt 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64988" y="2106452"/>
              <a:ext cx="3354882" cy="218648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13" name="Rektangel 12"/>
            <p:cNvSpPr/>
            <p:nvPr/>
          </p:nvSpPr>
          <p:spPr>
            <a:xfrm>
              <a:off x="2710628" y="3470809"/>
              <a:ext cx="680720" cy="12930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4" name="Rektangel 13"/>
          <p:cNvSpPr/>
          <p:nvPr/>
        </p:nvSpPr>
        <p:spPr>
          <a:xfrm>
            <a:off x="3223934" y="5447211"/>
            <a:ext cx="39198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Click Save and you are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Nedåtpil 8"/>
          <p:cNvSpPr/>
          <p:nvPr/>
        </p:nvSpPr>
        <p:spPr>
          <a:xfrm rot="5400000" flipH="1">
            <a:off x="4623411" y="2875751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Nedåtpil 9"/>
          <p:cNvSpPr/>
          <p:nvPr/>
        </p:nvSpPr>
        <p:spPr>
          <a:xfrm rot="5400000" flipH="1">
            <a:off x="4631886" y="3408537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5A99C3-0FF5-4D48-88D5-45C66921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569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1393454" y="1680874"/>
            <a:ext cx="459981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sv-SE" sz="3800" b="1" dirty="0" err="1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Done</a:t>
            </a:r>
            <a:r>
              <a:rPr lang="sv-SE" sz="3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! </a:t>
            </a:r>
            <a:endParaRPr lang="sv-SE" sz="38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1393454" y="2567166"/>
            <a:ext cx="6676658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endParaRPr lang="sv-SE" dirty="0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616226" y="2887796"/>
            <a:ext cx="7861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 smtClean="0">
                <a:solidFill>
                  <a:srgbClr val="000000"/>
                </a:solidFill>
                <a:cs typeface="Segoe UI" panose="020B0502040204020203" pitchFamily="34" charset="0"/>
              </a:rPr>
              <a:t>Should you need help, </a:t>
            </a:r>
            <a:r>
              <a:rPr lang="sv-SE" b="1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please</a:t>
            </a:r>
            <a:r>
              <a:rPr lang="sv-SE" b="1" dirty="0" smtClean="0">
                <a:solidFill>
                  <a:srgbClr val="000000"/>
                </a:solidFill>
                <a:cs typeface="Segoe UI" panose="020B0502040204020203" pitchFamily="34" charset="0"/>
              </a:rPr>
              <a:t> contact Helpdesk, +46(0)10-142 </a:t>
            </a:r>
            <a:r>
              <a:rPr lang="sv-SE" b="1" dirty="0">
                <a:solidFill>
                  <a:srgbClr val="000000"/>
                </a:solidFill>
                <a:cs typeface="Segoe UI" panose="020B0502040204020203" pitchFamily="34" charset="0"/>
              </a:rPr>
              <a:t>80 00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298578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528080" y="1342428"/>
            <a:ext cx="6228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Download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install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the app </a:t>
            </a:r>
            <a:r>
              <a:rPr lang="sv-SE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Microsoft </a:t>
            </a:r>
            <a:r>
              <a:rPr lang="sv-SE" sz="1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Authenticator</a:t>
            </a:r>
            <a:r>
              <a:rPr lang="sv-SE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to your mobile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1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For Apple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units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Available in </a:t>
            </a:r>
            <a:r>
              <a:rPr lang="sv-SE" sz="1200" i="1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AppStore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Bildobjekt 4"/>
          <p:cNvPicPr/>
          <p:nvPr/>
        </p:nvPicPr>
        <p:blipFill>
          <a:blip r:embed="rId2"/>
          <a:stretch>
            <a:fillRect/>
          </a:stretch>
        </p:blipFill>
        <p:spPr>
          <a:xfrm>
            <a:off x="641593" y="2866006"/>
            <a:ext cx="2987040" cy="1784350"/>
          </a:xfrm>
          <a:prstGeom prst="rect">
            <a:avLst/>
          </a:prstGeom>
        </p:spPr>
      </p:pic>
      <p:sp>
        <p:nvSpPr>
          <p:cNvPr id="6" name="Nedåtpil 5"/>
          <p:cNvSpPr/>
          <p:nvPr/>
        </p:nvSpPr>
        <p:spPr>
          <a:xfrm rot="5400000" flipH="1">
            <a:off x="3850304" y="4096173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567858" y="4832912"/>
            <a:ext cx="66306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Give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the app access to your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camera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photograph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as well as your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contacts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Save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settings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When the app is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installed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on the unit you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wish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to use to log in,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Next and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Next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again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the dialog box ”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Configurate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your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account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account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followed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by your work or school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account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The app asks you to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scan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a QR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you will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now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generate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on your computer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199" y="2314118"/>
            <a:ext cx="471341" cy="379094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801" y="1809450"/>
            <a:ext cx="479739" cy="433979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>
            <a:off x="528079" y="2314118"/>
            <a:ext cx="32061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For Android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units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Available in </a:t>
            </a:r>
            <a:r>
              <a:rPr lang="sv-SE" sz="12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Play </a:t>
            </a:r>
            <a:r>
              <a:rPr lang="sv-SE" sz="1200" i="1" dirty="0">
                <a:ea typeface="Calibri" panose="020F0502020204030204" pitchFamily="34" charset="0"/>
                <a:cs typeface="Times New Roman" panose="02020603050405020304" pitchFamily="18" charset="0"/>
              </a:rPr>
              <a:t>Butik </a:t>
            </a:r>
            <a:endParaRPr lang="sv-SE" dirty="0"/>
          </a:p>
          <a:p>
            <a:endParaRPr lang="sv-S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3ED354-3039-4402-9E60-43A7937C2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2</a:t>
            </a:fld>
            <a:endParaRPr lang="en-US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B4B9A0B-9A64-4151-95B4-7B083265E562}"/>
              </a:ext>
            </a:extLst>
          </p:cNvPr>
          <p:cNvSpPr txBox="1"/>
          <p:nvPr/>
        </p:nvSpPr>
        <p:spPr>
          <a:xfrm>
            <a:off x="643415" y="754588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 dirty="0" smtClean="0"/>
              <a:t>Step </a:t>
            </a:r>
            <a:r>
              <a:rPr lang="sv-SE" b="1" dirty="0"/>
              <a:t>1</a:t>
            </a:r>
            <a:endParaRPr lang="sv-SE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4879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F160047-958D-4F82-9283-4D229BFC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00" y="1191026"/>
            <a:ext cx="7912894" cy="4883068"/>
          </a:xfrm>
        </p:spPr>
        <p:txBody>
          <a:bodyPr/>
          <a:lstStyle/>
          <a:p>
            <a:pPr marL="0" indent="0">
              <a:buNone/>
            </a:pPr>
            <a:r>
              <a:rPr lang="sv-SE" b="1" dirty="0" smtClean="0"/>
              <a:t>Step </a:t>
            </a:r>
            <a:r>
              <a:rPr lang="sv-SE" b="1" dirty="0"/>
              <a:t>2</a:t>
            </a:r>
          </a:p>
          <a:p>
            <a:pPr lvl="1"/>
            <a:r>
              <a:rPr lang="en-US" sz="1600" dirty="0" smtClean="0"/>
              <a:t>Start </a:t>
            </a:r>
            <a:r>
              <a:rPr lang="en-US" sz="1600" dirty="0"/>
              <a:t>Microsoft Remote Desktop </a:t>
            </a:r>
            <a:r>
              <a:rPr lang="en-US" dirty="0"/>
              <a:t>(</a:t>
            </a:r>
            <a:r>
              <a:rPr lang="en-US" sz="1600" dirty="0" smtClean="0"/>
              <a:t>Install from </a:t>
            </a:r>
            <a:r>
              <a:rPr lang="en-US" sz="1600" dirty="0"/>
              <a:t>Self Service </a:t>
            </a:r>
            <a:r>
              <a:rPr lang="en-US" sz="1600" dirty="0" smtClean="0"/>
              <a:t>if needed</a:t>
            </a:r>
            <a:r>
              <a:rPr lang="en-US" dirty="0" smtClean="0"/>
              <a:t>)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sv-SE" sz="1600" dirty="0" smtClean="0"/>
              <a:t>C</a:t>
            </a:r>
            <a:r>
              <a:rPr lang="sv-SE" sz="1600" dirty="0" smtClean="0"/>
              <a:t>lick on </a:t>
            </a:r>
            <a:r>
              <a:rPr lang="sv-SE" sz="1600" dirty="0" err="1" smtClean="0"/>
              <a:t>Add</a:t>
            </a:r>
            <a:r>
              <a:rPr lang="sv-SE" sz="1600" dirty="0" smtClean="0"/>
              <a:t> </a:t>
            </a:r>
            <a:r>
              <a:rPr lang="sv-SE" sz="1600" dirty="0" err="1"/>
              <a:t>Workspace</a:t>
            </a:r>
            <a:endParaRPr lang="en-US" sz="1600" dirty="0"/>
          </a:p>
          <a:p>
            <a:pPr lvl="1"/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9359CC2-F003-4ACD-AC5A-3A2F45DB4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3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CFD5C85-3E7A-4C32-8806-984AE067B2F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172" y="1862842"/>
            <a:ext cx="905328" cy="936068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1B230846-CA3E-4A67-9B64-3274255CC08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23" y="3429000"/>
            <a:ext cx="3062464" cy="281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331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71FF77-8BF4-4DF3-85A3-8A8ACD6BA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00" y="1267866"/>
            <a:ext cx="7912894" cy="4806227"/>
          </a:xfrm>
        </p:spPr>
        <p:txBody>
          <a:bodyPr/>
          <a:lstStyle/>
          <a:p>
            <a:r>
              <a:rPr lang="sv-SE" sz="1600" dirty="0" err="1" smtClean="0"/>
              <a:t>Type</a:t>
            </a:r>
            <a:r>
              <a:rPr lang="sv-SE" sz="1600" dirty="0" smtClean="0"/>
              <a:t> </a:t>
            </a:r>
            <a:r>
              <a:rPr lang="sv-SE" sz="1600" dirty="0" smtClean="0"/>
              <a:t>the </a:t>
            </a:r>
            <a:r>
              <a:rPr lang="sv-SE" sz="1600" dirty="0" err="1" smtClean="0"/>
              <a:t>following</a:t>
            </a:r>
            <a:r>
              <a:rPr lang="sv-SE" sz="1600" dirty="0" smtClean="0"/>
              <a:t> </a:t>
            </a:r>
            <a:r>
              <a:rPr lang="sv-SE" sz="1600" dirty="0" err="1" smtClean="0"/>
              <a:t>address</a:t>
            </a:r>
            <a:r>
              <a:rPr lang="sv-SE" sz="1600" dirty="0" smtClean="0"/>
              <a:t> and </a:t>
            </a:r>
            <a:r>
              <a:rPr lang="sv-SE" sz="1600" dirty="0" err="1" smtClean="0"/>
              <a:t>click</a:t>
            </a:r>
            <a:r>
              <a:rPr lang="sv-SE" sz="1600" dirty="0" smtClean="0"/>
              <a:t> </a:t>
            </a:r>
            <a:r>
              <a:rPr lang="sv-SE" sz="1600" dirty="0" err="1" smtClean="0"/>
              <a:t>Add</a:t>
            </a:r>
            <a:r>
              <a:rPr lang="sv-SE" sz="1600" dirty="0"/>
              <a:t>:</a:t>
            </a:r>
            <a:br>
              <a:rPr lang="sv-SE" sz="1600" dirty="0"/>
            </a:br>
            <a:r>
              <a:rPr lang="sv-SE" sz="1600" dirty="0"/>
              <a:t/>
            </a:r>
            <a:br>
              <a:rPr lang="sv-SE" sz="1600" dirty="0"/>
            </a:br>
            <a:r>
              <a:rPr lang="sv-SE" sz="1600" dirty="0">
                <a:hlinkClick r:id="rId2"/>
              </a:rPr>
              <a:t>https://remoteapp.miun.se/RDWeb/Feed/webfeed.aspx</a:t>
            </a:r>
            <a:endParaRPr lang="sv-SE" sz="16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D93AE0A-B94B-4126-A1B3-F3561D062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4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13ABDC7-1B7A-4DBD-B628-4E81FB1C2DE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6" y="2635744"/>
            <a:ext cx="3230053" cy="2554247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8389156-3C49-46A6-B4A0-4CED8E7500D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353" y="2393854"/>
            <a:ext cx="3230053" cy="303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2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962BE77-5453-4520-AD30-8E769791E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00" y="1290918"/>
            <a:ext cx="7912894" cy="4783175"/>
          </a:xfrm>
        </p:spPr>
        <p:txBody>
          <a:bodyPr/>
          <a:lstStyle/>
          <a:p>
            <a:r>
              <a:rPr lang="sv-SE" sz="1600" dirty="0" err="1" smtClean="0"/>
              <a:t>Enter</a:t>
            </a:r>
            <a:r>
              <a:rPr lang="sv-SE" sz="1600" dirty="0" smtClean="0"/>
              <a:t> your login information and </a:t>
            </a:r>
            <a:r>
              <a:rPr lang="sv-SE" sz="1600" dirty="0" err="1" smtClean="0"/>
              <a:t>click</a:t>
            </a:r>
            <a:r>
              <a:rPr lang="sv-SE" sz="1600" dirty="0" smtClean="0"/>
              <a:t> </a:t>
            </a:r>
            <a:r>
              <a:rPr lang="sv-SE" sz="1600" dirty="0" err="1" smtClean="0"/>
              <a:t>Continue</a:t>
            </a:r>
            <a:r>
              <a:rPr lang="sv-SE" sz="1600" dirty="0" smtClean="0"/>
              <a:t>.</a:t>
            </a:r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endParaRPr lang="sv-SE" sz="1600" dirty="0"/>
          </a:p>
          <a:p>
            <a:r>
              <a:rPr lang="sv-SE" sz="1600" dirty="0" smtClean="0"/>
              <a:t>Here are the </a:t>
            </a:r>
            <a:r>
              <a:rPr lang="sv-SE" sz="1600" dirty="0" err="1" smtClean="0"/>
              <a:t>apps</a:t>
            </a:r>
            <a:r>
              <a:rPr lang="sv-SE" sz="1600" dirty="0" smtClean="0"/>
              <a:t> you can start. </a:t>
            </a:r>
            <a:r>
              <a:rPr lang="sv-SE" sz="1600" dirty="0" err="1" smtClean="0"/>
              <a:t>Select</a:t>
            </a:r>
            <a:r>
              <a:rPr lang="sv-SE" sz="1600" dirty="0" smtClean="0"/>
              <a:t> </a:t>
            </a:r>
            <a:r>
              <a:rPr lang="sv-SE" sz="1600" dirty="0" err="1"/>
              <a:t>Azure</a:t>
            </a:r>
            <a:r>
              <a:rPr lang="sv-SE" sz="1600" dirty="0"/>
              <a:t> MFA </a:t>
            </a:r>
            <a:r>
              <a:rPr lang="sv-SE" sz="1600" dirty="0" err="1"/>
              <a:t>enrollment</a:t>
            </a:r>
            <a:r>
              <a:rPr lang="sv-SE" sz="1600" dirty="0"/>
              <a:t>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E414A4-5F05-4948-8EFE-668C1957C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5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B5EC5DB-F89A-49D4-98FF-EA4DB13AA12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00" y="1563284"/>
            <a:ext cx="3478216" cy="172747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F51244FA-80F4-414A-89CC-8CDB1628EE1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6" y="3758183"/>
            <a:ext cx="5191350" cy="2315909"/>
          </a:xfrm>
          <a:prstGeom prst="rect">
            <a:avLst/>
          </a:prstGeom>
        </p:spPr>
      </p:pic>
      <p:sp>
        <p:nvSpPr>
          <p:cNvPr id="7" name="Pil: höger 6">
            <a:extLst>
              <a:ext uri="{FF2B5EF4-FFF2-40B4-BE49-F238E27FC236}">
                <a16:creationId xmlns:a16="http://schemas.microsoft.com/office/drawing/2014/main" id="{0B6C4ED5-17E5-4A92-BA20-6300035A0E5B}"/>
              </a:ext>
            </a:extLst>
          </p:cNvPr>
          <p:cNvSpPr/>
          <p:nvPr/>
        </p:nvSpPr>
        <p:spPr>
          <a:xfrm rot="9631246">
            <a:off x="1644383" y="4602734"/>
            <a:ext cx="399570" cy="2156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957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BA7CF2-C5F1-47B2-956C-ADF894491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00" y="1244814"/>
            <a:ext cx="7912894" cy="4829280"/>
          </a:xfrm>
        </p:spPr>
        <p:txBody>
          <a:bodyPr/>
          <a:lstStyle/>
          <a:p>
            <a:r>
              <a:rPr lang="sv-SE" dirty="0" err="1" smtClean="0"/>
              <a:t>Enter</a:t>
            </a:r>
            <a:r>
              <a:rPr lang="sv-SE" dirty="0" smtClean="0"/>
              <a:t> your login information </a:t>
            </a:r>
            <a:r>
              <a:rPr lang="sv-SE" dirty="0" err="1" smtClean="0"/>
              <a:t>again</a:t>
            </a:r>
            <a:r>
              <a:rPr lang="sv-SE" dirty="0" smtClean="0"/>
              <a:t> </a:t>
            </a:r>
            <a:r>
              <a:rPr lang="sv-SE" dirty="0" smtClean="0"/>
              <a:t>and press </a:t>
            </a:r>
            <a:r>
              <a:rPr lang="sv-SE" dirty="0" err="1" smtClean="0"/>
              <a:t>Continue</a:t>
            </a:r>
            <a:r>
              <a:rPr lang="sv-SE" dirty="0"/>
              <a:t>.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 smtClean="0"/>
              <a:t>A </a:t>
            </a:r>
            <a:r>
              <a:rPr lang="sv-SE" dirty="0" err="1"/>
              <a:t>r</a:t>
            </a:r>
            <a:r>
              <a:rPr lang="sv-SE" dirty="0" err="1" smtClean="0"/>
              <a:t>emote</a:t>
            </a:r>
            <a:r>
              <a:rPr lang="sv-SE" dirty="0" smtClean="0"/>
              <a:t> desktop will start.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62F9509-5170-4B77-8F3E-5284ECAE6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6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F9D59F6-EA15-4CA2-90D3-62D90951138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6" y="1545926"/>
            <a:ext cx="3430601" cy="1719788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82EA4AB-2524-42AF-801F-4A9AFBCA56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28" y="4158628"/>
            <a:ext cx="3977272" cy="165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60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013" y="2407247"/>
            <a:ext cx="3269788" cy="18232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Rektangel 11"/>
          <p:cNvSpPr/>
          <p:nvPr/>
        </p:nvSpPr>
        <p:spPr>
          <a:xfrm>
            <a:off x="5228557" y="3220696"/>
            <a:ext cx="32697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Miun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account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enter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Miun email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address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your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account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not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appear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Nedåtpil 12"/>
          <p:cNvSpPr/>
          <p:nvPr/>
        </p:nvSpPr>
        <p:spPr>
          <a:xfrm rot="5400000" flipH="1">
            <a:off x="4540242" y="2976401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3866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70" y="1628547"/>
            <a:ext cx="3838620" cy="15813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Rektangel 6"/>
          <p:cNvSpPr/>
          <p:nvPr/>
        </p:nvSpPr>
        <p:spPr>
          <a:xfrm>
            <a:off x="4378037" y="180883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Enter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personal\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username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password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like when you log in to your computer. 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4378037" y="24855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Please</a:t>
            </a:r>
            <a:r>
              <a:rPr lang="sv-SE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 note: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personal\ must be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entered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your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user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ress the right option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key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and the ? </a:t>
            </a:r>
            <a:r>
              <a:rPr lang="sv-SE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key</a:t>
            </a:r>
            <a:r>
              <a:rPr lang="sv-SE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for  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\</a:t>
            </a:r>
          </a:p>
        </p:txBody>
      </p:sp>
      <p:pic>
        <p:nvPicPr>
          <p:cNvPr id="2" name="Bildobjekt 1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A65DE1B0-6591-4C5E-9F0A-D27CFF85B5E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454065" y="4130429"/>
            <a:ext cx="2542611" cy="16460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Nedåtpil 10">
            <a:extLst>
              <a:ext uri="{FF2B5EF4-FFF2-40B4-BE49-F238E27FC236}">
                <a16:creationId xmlns:a16="http://schemas.microsoft.com/office/drawing/2014/main" id="{96754B9A-8D1E-44DB-B0D6-6B6B06336D47}"/>
              </a:ext>
            </a:extLst>
          </p:cNvPr>
          <p:cNvSpPr/>
          <p:nvPr/>
        </p:nvSpPr>
        <p:spPr>
          <a:xfrm rot="5400000" flipH="1">
            <a:off x="3705268" y="4316991"/>
            <a:ext cx="332512" cy="775854"/>
          </a:xfrm>
          <a:prstGeom prst="downArrow">
            <a:avLst>
              <a:gd name="adj1" fmla="val 50000"/>
              <a:gd name="adj2" fmla="val 568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DE462DC-9E7D-4B01-BBD1-3D75E878C7AA}"/>
              </a:ext>
            </a:extLst>
          </p:cNvPr>
          <p:cNvSpPr/>
          <p:nvPr/>
        </p:nvSpPr>
        <p:spPr>
          <a:xfrm>
            <a:off x="4348054" y="45723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the option Mobile app as well as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Receive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notifications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verification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Select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Configurate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610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3736442" y="449452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Answer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on your mobile unit. 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Bildobjekt 4"/>
          <p:cNvPicPr/>
          <p:nvPr/>
        </p:nvPicPr>
        <p:blipFill>
          <a:blip r:embed="rId2"/>
          <a:stretch>
            <a:fillRect/>
          </a:stretch>
        </p:blipFill>
        <p:spPr>
          <a:xfrm>
            <a:off x="513978" y="1222743"/>
            <a:ext cx="2633993" cy="21468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Bildobjekt 5"/>
          <p:cNvPicPr/>
          <p:nvPr/>
        </p:nvPicPr>
        <p:blipFill>
          <a:blip r:embed="rId3"/>
          <a:stretch>
            <a:fillRect/>
          </a:stretch>
        </p:blipFill>
        <p:spPr>
          <a:xfrm>
            <a:off x="513978" y="3820943"/>
            <a:ext cx="3063612" cy="1624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Rektangel 6"/>
          <p:cNvSpPr/>
          <p:nvPr/>
        </p:nvSpPr>
        <p:spPr>
          <a:xfrm>
            <a:off x="3736442" y="183450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Scan the QR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sv-SE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Microsoft </a:t>
            </a:r>
            <a:r>
              <a:rPr lang="sv-SE" sz="1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Authenticator</a:t>
            </a:r>
            <a:r>
              <a:rPr lang="sv-SE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200" dirty="0">
                <a:ea typeface="Calibri" panose="020F0502020204030204" pitchFamily="34" charset="0"/>
                <a:cs typeface="Times New Roman" panose="02020603050405020304" pitchFamily="18" charset="0"/>
              </a:rPr>
              <a:t>app on your mobile.</a:t>
            </a:r>
            <a:endParaRPr lang="sv-S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468A07-F528-43BF-8081-C43FBF445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23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Mittuniversitete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CB9"/>
      </a:accent1>
      <a:accent2>
        <a:srgbClr val="00BFD6"/>
      </a:accent2>
      <a:accent3>
        <a:srgbClr val="007934"/>
      </a:accent3>
      <a:accent4>
        <a:srgbClr val="3FAE2A"/>
      </a:accent4>
      <a:accent5>
        <a:srgbClr val="706259"/>
      </a:accent5>
      <a:accent6>
        <a:srgbClr val="AEA299"/>
      </a:accent6>
      <a:hlink>
        <a:srgbClr val="0563C1"/>
      </a:hlink>
      <a:folHlink>
        <a:srgbClr val="954F72"/>
      </a:folHlink>
    </a:clrScheme>
    <a:fontScheme name="PP Mittuniversitet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56464C4E-17A2-43EA-BA04-745F16BC26A9}" vid="{FF1E9FAE-05A0-463C-B44B-335BE71170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5E9CF95D46DC54C9510D6B4E63EEDB7" ma:contentTypeVersion="2" ma:contentTypeDescription="Skapa ett nytt dokument." ma:contentTypeScope="" ma:versionID="835a2e90de281b91e6eb9d889c8f7045">
  <xsd:schema xmlns:xsd="http://www.w3.org/2001/XMLSchema" xmlns:xs="http://www.w3.org/2001/XMLSchema" xmlns:p="http://schemas.microsoft.com/office/2006/metadata/properties" xmlns:ns2="ac41e31c-7ce9-4478-8b92-c0c8db85f132" targetNamespace="http://schemas.microsoft.com/office/2006/metadata/properties" ma:root="true" ma:fieldsID="548da7cfe0ab3bb4da5eea3cba450fe5" ns2:_="">
    <xsd:import namespace="ac41e31c-7ce9-4478-8b92-c0c8db85f1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41e31c-7ce9-4478-8b92-c0c8db85f1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BB18A7-98C2-40F5-84E2-123AF15A41C8}">
  <ds:schemaRefs>
    <ds:schemaRef ds:uri="ac41e31c-7ce9-4478-8b92-c0c8db85f13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0358BB6-9424-49EA-9122-9BEB39AEE17E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www.w3.org/XML/1998/namespace"/>
    <ds:schemaRef ds:uri="ac41e31c-7ce9-4478-8b92-c0c8db85f132"/>
    <ds:schemaRef ds:uri="http://schemas.microsoft.com/office/2006/documentManagement/types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B322AE5-890D-4718-8197-8290C5D13A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430</TotalTime>
  <Words>380</Words>
  <Application>Microsoft Office PowerPoint</Application>
  <PresentationFormat>On-screen Show (4:3)</PresentationFormat>
  <Paragraphs>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Segoe UI</vt:lpstr>
      <vt:lpstr>Symbol</vt:lpstr>
      <vt:lpstr>Times New Roman</vt:lpstr>
      <vt:lpstr>Office-tema</vt:lpstr>
      <vt:lpstr>Install two-factor verification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Mittuniversitetet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Richardsson, Pia</dc:creator>
  <cp:lastModifiedBy>Söderström, Kristina</cp:lastModifiedBy>
  <cp:revision>83</cp:revision>
  <cp:lastPrinted>2015-05-26T13:42:18Z</cp:lastPrinted>
  <dcterms:created xsi:type="dcterms:W3CDTF">2020-04-03T06:22:06Z</dcterms:created>
  <dcterms:modified xsi:type="dcterms:W3CDTF">2020-06-01T09:43:30Z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0x01010035E9CF95D46DC54C9510D6B4E63EEDB7</vt:lpwstr>
  </property>
</Properties>
</file>